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D4A017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استراتيجي — نظرية اللعبة التطبيقية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112471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42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شامل بنظرية اللعبة</a:t>
            </a:r>
            <a:br>
              <a:rPr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ماذا يجب على المسلمين فعله في ظل الحرب على إيران؟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800" b="0">
                <a:solidFill>
                  <a:srgbClr val="EDE7D6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باستخدام جميع الأدوات التحليلية مع تحليل كل دولة على حدة وسيناريوهات متوقعة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0" y="5303520"/>
            <a:ext cx="210312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6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تطبيقي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مصفوفة أمريكا مقابل إيران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463432"/>
              </p:ext>
            </p:extLst>
          </p:nvPr>
        </p:nvGraphicFramePr>
        <p:xfrm>
          <a:off x="1371600" y="1188720"/>
          <a:ext cx="9418320" cy="320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endParaRPr sz="180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8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إيران</a:t>
                      </a:r>
                      <a:r>
                        <a:rPr sz="18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8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تتفاوض</a:t>
                      </a:r>
                      <a:endParaRPr sz="1800"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8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إيران تقاوم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8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 تتفاوض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1B5E2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أمريكا: +٣ / إيران: +٣</a:t>
                      </a:r>
                    </a:p>
                    <a:p>
                      <a:pPr algn="ctr" rtl="1">
                        <a:defRPr sz="1300" b="0">
                          <a:solidFill>
                            <a:srgbClr val="1B5E2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توازن ناش — أفضل نتيجة</a:t>
                      </a:r>
                    </a:p>
                  </a:txBody>
                  <a:tcPr anchor="ctr"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أمريكا: -٢ / إيران: +٥</a:t>
                      </a:r>
                    </a:p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 تبدو ضعيفة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8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 تهاجم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أمريكا: +٥ / إيران: -٥</a:t>
                      </a:r>
                    </a:p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استسلام إيراني — مستحيل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أمريكا</a:t>
                      </a:r>
                      <a:r>
                        <a:rPr sz="16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: -٤ / </a:t>
                      </a: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إيران</a:t>
                      </a:r>
                      <a:r>
                        <a:rPr sz="16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: -٣</a:t>
                      </a:r>
                    </a:p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حرب</a:t>
                      </a:r>
                      <a:r>
                        <a:rPr sz="16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استنزاف</a:t>
                      </a:r>
                      <a:r>
                        <a:rPr sz="16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— </a:t>
                      </a: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أسوأ</a:t>
                      </a:r>
                      <a:r>
                        <a:rPr sz="16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6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للطرفين</a:t>
                      </a:r>
                      <a:endParaRPr sz="1600"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371600" y="4754880"/>
            <a:ext cx="94183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600" b="0">
                <a:solidFill>
                  <a:srgbClr val="EDE7D6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توازن ناش عند التفاوض (+٣/+٣)، لكن الحوافز الداخلية تدفع نحو التصعيد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كل ورقة قوة هي ثغرة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 — القوة والثغرة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110727" y="109728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</a:t>
            </a:r>
          </a:p>
          <a:p>
            <a:pPr algn="r" rtl="1">
              <a:defRPr sz="4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التكنولوجيا العسكرية ← تكلفة باهظة</a:t>
            </a: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السيطرة على الدولار ← كل عقوبة تدفع نحو بديل</a:t>
            </a: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القواعد العسكرية ← أهداف ثابتة للصواريخ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61688" y="109728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إسرائيل</a:t>
            </a:r>
          </a:p>
          <a:p>
            <a:pPr algn="r" rtl="1">
              <a:defRPr sz="4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القبة الحديدية ← ١٠٠ ألف $ لكل صاروخ اعتراضي</a:t>
            </a: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الاستخبارات ← هشاشة أمام هجمات بدائية (٧ أكتوبر)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" y="109728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إيران</a:t>
            </a:r>
          </a:p>
          <a:p>
            <a:pPr algn="r" rtl="1">
              <a:defRPr sz="4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الميليشيات الإقليمية ← صعوبة التنسيق والسيطرة</a:t>
            </a:r>
          </a:p>
          <a:p>
            <a:pPr algn="r" rtl="1">
              <a:defRPr sz="12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الإيمان والاستعداد للشهادة ← الانغلاق الأيديولوجي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71600" y="5120640"/>
            <a:ext cx="9418320" cy="7315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800" b="1">
                <a:solidFill>
                  <a:srgbClr val="D4A017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العملة الحقيقية في العالم ليست المال بل الوعي الإنساني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سلم التصعيد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السيطرة أهم من التفوق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سلم التصعيد — ثمانية مستويات</a:t>
            </a:r>
          </a:p>
        </p:txBody>
      </p:sp>
      <p:sp>
        <p:nvSpPr>
          <p:cNvPr id="5" name="Oval 4"/>
          <p:cNvSpPr/>
          <p:nvPr/>
        </p:nvSpPr>
        <p:spPr>
          <a:xfrm>
            <a:off x="10515600" y="1051560"/>
            <a:ext cx="347472" cy="34747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005840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حرب اقتصادية (عقوبات)  [نشط]  —  مستمر منذ ٤٠ عاماً</a:t>
            </a:r>
          </a:p>
        </p:txBody>
      </p:sp>
      <p:sp>
        <p:nvSpPr>
          <p:cNvPr id="7" name="Oval 6"/>
          <p:cNvSpPr/>
          <p:nvPr/>
        </p:nvSpPr>
        <p:spPr>
          <a:xfrm>
            <a:off x="10515600" y="1709928"/>
            <a:ext cx="347472" cy="347472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664208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حرب استخباراتية  [نشط]  —  من اغتيال سليماني وحتى اغتيال المرشد</a:t>
            </a:r>
          </a:p>
        </p:txBody>
      </p:sp>
      <p:sp>
        <p:nvSpPr>
          <p:cNvPr id="9" name="Oval 8"/>
          <p:cNvSpPr/>
          <p:nvPr/>
        </p:nvSpPr>
        <p:spPr>
          <a:xfrm>
            <a:off x="10515600" y="2368296"/>
            <a:ext cx="347472" cy="347472"/>
          </a:xfrm>
          <a:prstGeom prst="ellipse">
            <a:avLst/>
          </a:prstGeom>
          <a:solidFill>
            <a:srgbClr val="F1C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322576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حرب بالوكالة  [نشط]  —  اليمن، العراق، لبنان، سوريا</a:t>
            </a:r>
          </a:p>
        </p:txBody>
      </p:sp>
      <p:sp>
        <p:nvSpPr>
          <p:cNvPr id="11" name="Oval 10"/>
          <p:cNvSpPr/>
          <p:nvPr/>
        </p:nvSpPr>
        <p:spPr>
          <a:xfrm>
            <a:off x="10515600" y="3026664"/>
            <a:ext cx="347472" cy="347472"/>
          </a:xfrm>
          <a:prstGeom prst="ellipse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2980944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ضربات جوية مباشرة  [نشط]  —  غارات إسرائيلية بدعم أمريكي</a:t>
            </a:r>
          </a:p>
        </p:txBody>
      </p:sp>
      <p:sp>
        <p:nvSpPr>
          <p:cNvPr id="13" name="Oval 12"/>
          <p:cNvSpPr/>
          <p:nvPr/>
        </p:nvSpPr>
        <p:spPr>
          <a:xfrm>
            <a:off x="10515600" y="3685032"/>
            <a:ext cx="347472" cy="347472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639312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حرب بحرية (هرمز)  [نشط]  —  الحوثيون يهددون الملاحة</a:t>
            </a:r>
          </a:p>
        </p:txBody>
      </p:sp>
      <p:sp>
        <p:nvSpPr>
          <p:cNvPr id="15" name="Oval 14"/>
          <p:cNvSpPr/>
          <p:nvPr/>
        </p:nvSpPr>
        <p:spPr>
          <a:xfrm>
            <a:off x="10515600" y="4343399"/>
            <a:ext cx="347472" cy="34747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297679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غزو بري محدود  [محتمل]  —  محتمل — نعم ستُرسل قوات</a:t>
            </a:r>
          </a:p>
        </p:txBody>
      </p:sp>
      <p:sp>
        <p:nvSpPr>
          <p:cNvPr id="17" name="Oval 16"/>
          <p:cNvSpPr/>
          <p:nvPr/>
        </p:nvSpPr>
        <p:spPr>
          <a:xfrm>
            <a:off x="10515600" y="5001768"/>
            <a:ext cx="347472" cy="347472"/>
          </a:xfrm>
          <a:prstGeom prst="ellipse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" y="4956048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حرب إقليمية شاملة  [محتمل]  —  إذا أُغلق مضيق هرمز</a:t>
            </a:r>
          </a:p>
        </p:txBody>
      </p:sp>
      <p:sp>
        <p:nvSpPr>
          <p:cNvPr id="19" name="Oval 18"/>
          <p:cNvSpPr/>
          <p:nvPr/>
        </p:nvSpPr>
        <p:spPr>
          <a:xfrm>
            <a:off x="10515600" y="5660136"/>
            <a:ext cx="347472" cy="347472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5614416"/>
            <a:ext cx="932688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سلاح نووي  [محتمل]  —  مستبعد — لن يُستخدم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التقاطع الأخروي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التقاطع الأخروي — حين تتقاطع النبوءات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نقاط التقاطع الأخروي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308573"/>
              </p:ext>
            </p:extLst>
          </p:nvPr>
        </p:nvGraphicFramePr>
        <p:xfrm>
          <a:off x="914400" y="1097280"/>
          <a:ext cx="10332720" cy="4114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828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الحدث المتوقع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من يؤمن به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 sz="16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الاحتمال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828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مشروع</a:t>
                      </a:r>
                      <a:r>
                        <a:rPr sz="14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إسرائيل</a:t>
                      </a:r>
                      <a:r>
                        <a:rPr sz="14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الكبرى</a:t>
                      </a:r>
                      <a:endParaRPr sz="1400"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اليهودية المتطرفة + المسيحية الصهيونية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8B250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مرتفع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828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هدم الأقصى وبناء الهيكل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اليهودية + المسيحية الصهيونية + الماسونية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8B250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مرتفع جداً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828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حرب كبرى في الشرق الأوسط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كل الأخرويات تقريباً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يحدث الآن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828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انهيار أمريكا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الإسلام + تحليلات جيوسياسية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8B250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مرتفع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828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نهضة فارس / إيران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الشيعة + الزرادشتية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متوسط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832"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توحيد المسلمين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الإسلام السني والشيعي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3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sz="14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بعيد</a:t>
                      </a:r>
                      <a:r>
                        <a:rPr sz="1400"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المدى</a:t>
                      </a:r>
                      <a:endParaRPr sz="1400"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371600" y="5394960"/>
            <a:ext cx="9418320" cy="7315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600" b="0">
                <a:solidFill>
                  <a:srgbClr val="EDE7D6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صنّاع القرار يؤمنون بالنبوءات ويعملون على تحقيقها — النبوءة ذاتية التحقق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تفصيلي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كل دولة على حدة — المؤشرات الثلاثة: الطاقة والانفتاح والتماسك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90488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إيران 🇮🇷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0488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9/١٠  |  الانفتاح: 5/١٠  |  التماسك: 7/١٠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0488" y="1234440"/>
            <a:ext cx="5486400" cy="189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اللاعب المركزي — الإيمان كمحرك، التضاريس الوعرة، العمق الاستراتيجي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مضيق هرمز (٢٠٪ من نفط العالم)، أكبر ترسانة صاروخية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الاستراتيجية: استدراج أمريكا لحرب برية طويلة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السعودية 🇸🇦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4/١٠  |  الانفتاح: 6/١٠  |  التماسك: 4/١٠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34440"/>
            <a:ext cx="5486400" cy="189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المفارقة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حامية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الحرمين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تتحالف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مع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بناة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الهيكل</a:t>
            </a:r>
            <a:b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جيش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ضعيف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فعلياً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lang="ar-SA"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(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٧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سنوات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يمن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بلا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نص</a:t>
            </a:r>
            <a:r>
              <a:rPr lang="ar-SA"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)</a:t>
            </a:r>
            <a:b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الخيار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العقلاني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الحياد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مع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الميل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الخفي</a:t>
            </a:r>
            <a:endParaRPr sz="1600" dirty="0"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DB9608F-267A-59B9-8B35-6E3E79151FB2}"/>
              </a:ext>
            </a:extLst>
          </p:cNvPr>
          <p:cNvSpPr/>
          <p:nvPr/>
        </p:nvSpPr>
        <p:spPr>
          <a:xfrm>
            <a:off x="6190488" y="3419856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الإمارات 🇦🇪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784AF-0207-41B6-A646-620D5B776002}"/>
              </a:ext>
            </a:extLst>
          </p:cNvPr>
          <p:cNvSpPr txBox="1"/>
          <p:nvPr/>
        </p:nvSpPr>
        <p:spPr>
          <a:xfrm>
            <a:off x="6190488" y="3968496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5/١٠  |  الانفتاح: 8/١٠  |  التماسك: 3/١٠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9E340DC-DCD5-1D02-D6BC-9CA3186FF38E}"/>
              </a:ext>
            </a:extLst>
          </p:cNvPr>
          <p:cNvSpPr/>
          <p:nvPr/>
        </p:nvSpPr>
        <p:spPr>
          <a:xfrm>
            <a:off x="6190488" y="4379976"/>
            <a:ext cx="5486400" cy="220370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مركز مالي خارجي — ٩٠٪ أجانب لا عصبية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١٥٠ كم من إيران — في مرمى الصواريخ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التطبيع ربطها بالمعسكر الأمريكي-الإسرائيلي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4B82C9E-9FF7-C23B-FBE0-9AD1F8DDDDA5}"/>
              </a:ext>
            </a:extLst>
          </p:cNvPr>
          <p:cNvSpPr/>
          <p:nvPr/>
        </p:nvSpPr>
        <p:spPr>
          <a:xfrm>
            <a:off x="457200" y="3419856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تركيا 🇹🇷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DBC8E-9977-45AC-BCBB-4FD50BC7BC92}"/>
              </a:ext>
            </a:extLst>
          </p:cNvPr>
          <p:cNvSpPr txBox="1"/>
          <p:nvPr/>
        </p:nvSpPr>
        <p:spPr>
          <a:xfrm>
            <a:off x="457200" y="3968496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7/١٠  |  الانفتاح: 6/١٠  |  التماسك: 6/١٠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52C5E91-99EC-D828-50E2-D0F428989F9B}"/>
              </a:ext>
            </a:extLst>
          </p:cNvPr>
          <p:cNvSpPr/>
          <p:nvPr/>
        </p:nvSpPr>
        <p:spPr>
          <a:xfrm>
            <a:off x="457200" y="4379976"/>
            <a:ext cx="5486400" cy="220370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عضو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الناتو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المتمرد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مرشحة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للصعود</a:t>
            </a:r>
            <a:b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أقوى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قاعدة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صناعية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عسكرية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إسلامية</a:t>
            </a:r>
            <a:b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ثاني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أكبر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جيش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الناتو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lang="ar-SA"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(</a:t>
            </a:r>
            <a:r>
              <a:rPr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٥٠٠ </a:t>
            </a:r>
            <a:r>
              <a:rPr sz="1600" dirty="0" err="1">
                <a:latin typeface="Amiri" pitchFamily="2" charset="-78"/>
                <a:ea typeface="Amiri" pitchFamily="2" charset="-78"/>
                <a:cs typeface="Amiri" pitchFamily="2" charset="-78"/>
              </a:rPr>
              <a:t>أل</a:t>
            </a:r>
            <a:r>
              <a:rPr lang="ar-OM" sz="1600" dirty="0">
                <a:latin typeface="Amiri" pitchFamily="2" charset="-78"/>
                <a:ea typeface="Amiri" pitchFamily="2" charset="-78"/>
                <a:cs typeface="Amiri" pitchFamily="2" charset="-78"/>
              </a:rPr>
              <a:t>ف)</a:t>
            </a:r>
            <a:endParaRPr sz="1600" dirty="0"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90488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مصر 🇪🇬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0488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3/١٠  |  الانفتاح: 3/١٠  |  التماسك: 5/١٠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0488" y="1234440"/>
            <a:ext cx="5486400" cy="19714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العملاق النائم: ١١٠ مليون نسمة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الجيش يسيطر على ٤٠٪ من الاقتصاد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لو استيقظ = تغيّر المعادلة كلياً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العراق 🇮🇶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6/١٠  |  الانفتاح: 4/١٠  |  التماسك: 4/١٠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34440"/>
            <a:ext cx="5486400" cy="19714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ساحة المعركة الأولى — الميدان الرئيسي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الحشد الشعبي ذراع إيران العسكري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بوابة إيران نحو العالم العربي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5786060-408F-9B6B-A099-8B0C0F2417EE}"/>
              </a:ext>
            </a:extLst>
          </p:cNvPr>
          <p:cNvSpPr/>
          <p:nvPr/>
        </p:nvSpPr>
        <p:spPr>
          <a:xfrm>
            <a:off x="6190488" y="342900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لبنان 🇱🇧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C2214B-59AC-64D4-8D2F-D40CD620FE68}"/>
              </a:ext>
            </a:extLst>
          </p:cNvPr>
          <p:cNvSpPr txBox="1"/>
          <p:nvPr/>
        </p:nvSpPr>
        <p:spPr>
          <a:xfrm>
            <a:off x="6190488" y="397764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4/١٠  |  الانفتاح: 5/١٠  |  التماسك: 2/١٠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FCC1C70-783C-26CF-24F3-01D5CF347A29}"/>
              </a:ext>
            </a:extLst>
          </p:cNvPr>
          <p:cNvSpPr/>
          <p:nvPr/>
        </p:nvSpPr>
        <p:spPr>
          <a:xfrm>
            <a:off x="6190488" y="4389120"/>
            <a:ext cx="5486400" cy="179519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دولة حزب الله — ١٥٠ ألف صاروخ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اللاتكافؤ: تكلفة الصاروخ &lt; ١٪ من اعتراضه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أي حرب على إيران تُشعل جبهة لبنان فوراً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E0F82C6-3FDB-EF51-BA63-44625665181D}"/>
              </a:ext>
            </a:extLst>
          </p:cNvPr>
          <p:cNvSpPr/>
          <p:nvPr/>
        </p:nvSpPr>
        <p:spPr>
          <a:xfrm>
            <a:off x="457200" y="342900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اليمن 🇾🇪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54DB42-017E-4A93-E970-58C9B03ED86E}"/>
              </a:ext>
            </a:extLst>
          </p:cNvPr>
          <p:cNvSpPr txBox="1"/>
          <p:nvPr/>
        </p:nvSpPr>
        <p:spPr>
          <a:xfrm>
            <a:off x="457200" y="397764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8/١٠  |  الانفتاح: 3/١٠  |  التماسك: 7/١٠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C78BC71-FAFE-6398-393D-5796199D63C2}"/>
              </a:ext>
            </a:extLst>
          </p:cNvPr>
          <p:cNvSpPr/>
          <p:nvPr/>
        </p:nvSpPr>
        <p:spPr>
          <a:xfrm>
            <a:off x="457200" y="4389120"/>
            <a:ext cx="5486400" cy="179519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المفاجأة الاستراتيجية — أفقر دولة تهزم أغنى التحالفات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باب المندب: ١٢٪ من التجارة العالمية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مجتمع قبلي مقاتل + إيمان عميق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6576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ما ستجده في هذا التحليل</a:t>
            </a:r>
          </a:p>
        </p:txBody>
      </p:sp>
      <p:sp>
        <p:nvSpPr>
          <p:cNvPr id="5" name="Oval 4"/>
          <p:cNvSpPr/>
          <p:nvPr/>
        </p:nvSpPr>
        <p:spPr>
          <a:xfrm>
            <a:off x="10058400" y="1371600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371600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تسع أدوات تحليلية من نظرية اللعبة مطبّقة على الواقع</a:t>
            </a:r>
          </a:p>
        </p:txBody>
      </p:sp>
      <p:sp>
        <p:nvSpPr>
          <p:cNvPr id="7" name="Oval 6"/>
          <p:cNvSpPr/>
          <p:nvPr/>
        </p:nvSpPr>
        <p:spPr>
          <a:xfrm>
            <a:off x="10058400" y="1993392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993392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تفصيلي لـ ١٤ دولة بالمؤشرات الثلاثة</a:t>
            </a:r>
          </a:p>
        </p:txBody>
      </p:sp>
      <p:sp>
        <p:nvSpPr>
          <p:cNvPr id="9" name="Oval 8"/>
          <p:cNvSpPr/>
          <p:nvPr/>
        </p:nvSpPr>
        <p:spPr>
          <a:xfrm>
            <a:off x="10058400" y="2615184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2615184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مصفوفات المكاسب والخسائر (توازن ناش)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0" y="3236976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3236976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 — كل ورقة قوة هي ثغرة</a:t>
            </a:r>
          </a:p>
        </p:txBody>
      </p:sp>
      <p:sp>
        <p:nvSpPr>
          <p:cNvPr id="13" name="Oval 12"/>
          <p:cNvSpPr/>
          <p:nvPr/>
        </p:nvSpPr>
        <p:spPr>
          <a:xfrm>
            <a:off x="10058400" y="38587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858768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سلم التصعيد — ثمانية مستويات</a:t>
            </a:r>
          </a:p>
        </p:txBody>
      </p:sp>
      <p:sp>
        <p:nvSpPr>
          <p:cNvPr id="15" name="Oval 14"/>
          <p:cNvSpPr/>
          <p:nvPr/>
        </p:nvSpPr>
        <p:spPr>
          <a:xfrm>
            <a:off x="10058400" y="4480560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480560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التقاطع الأخروي — حين تتقاطع النبوءات</a:t>
            </a:r>
          </a:p>
        </p:txBody>
      </p:sp>
      <p:sp>
        <p:nvSpPr>
          <p:cNvPr id="17" name="Oval 16"/>
          <p:cNvSpPr/>
          <p:nvPr/>
        </p:nvSpPr>
        <p:spPr>
          <a:xfrm>
            <a:off x="10058400" y="5102352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5102352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أربعة سيناريوهات متوقعة مع الاحتمالات</a:t>
            </a:r>
          </a:p>
        </p:txBody>
      </p:sp>
      <p:sp>
        <p:nvSpPr>
          <p:cNvPr id="19" name="Oval 18"/>
          <p:cNvSpPr/>
          <p:nvPr/>
        </p:nvSpPr>
        <p:spPr>
          <a:xfrm>
            <a:off x="10058400" y="5724144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1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5724144"/>
            <a:ext cx="841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 sz="1800" b="0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توصيات عملية على المستوى الفردي والجماعي والدولي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90488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قطر 🇶🇦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0488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5/١٠  |  الانفتاح: 7/١٠  |  التماسك: 6/١٠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0488" y="1234440"/>
            <a:ext cx="5486400" cy="194965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اللاعب الذكي — الجزيرة قوة ناعمة تفوق جيوشاً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اللعب على التناقضات: أمريكا + إيران + تركيا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الوسيط الذي يتحدث مع الجميع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الأردن 🇯🇴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3/١٠  |  الانفتاح: 5/١٠  |  التماسك: 4/١٠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34440"/>
            <a:ext cx="5486400" cy="194965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الدولة الحاجز — ٧٠٪ فلسطينيون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اقتصاد المساعدات — لا استقلالية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أي اعتداء على الأقصى = انتفاضة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D3D4F7A-F7BE-A48F-56E4-931BC03E8111}"/>
              </a:ext>
            </a:extLst>
          </p:cNvPr>
          <p:cNvSpPr/>
          <p:nvPr/>
        </p:nvSpPr>
        <p:spPr>
          <a:xfrm>
            <a:off x="6190488" y="356638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سوريا 🇸🇾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9C7E6A-D8DD-E169-17F7-E153C3306173}"/>
              </a:ext>
            </a:extLst>
          </p:cNvPr>
          <p:cNvSpPr txBox="1"/>
          <p:nvPr/>
        </p:nvSpPr>
        <p:spPr>
          <a:xfrm>
            <a:off x="6190488" y="411502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3/١٠  |  الانفتاح: 2/١٠  |  التماسك: 2/١٠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C1BCE67-DE4B-CCA8-2F93-5AA95B8D6537}"/>
              </a:ext>
            </a:extLst>
          </p:cNvPr>
          <p:cNvSpPr/>
          <p:nvPr/>
        </p:nvSpPr>
        <p:spPr>
          <a:xfrm>
            <a:off x="6190488" y="4526500"/>
            <a:ext cx="5486400" cy="18943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مفككة: نصف مليون قتيل، ١٢ مليون نازح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الممر اللوجستي بين إيران وحزب الله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مستقبلها مرهون بنتيجة الحرب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E61B702-0ED9-256D-5F3B-4B22613D7839}"/>
              </a:ext>
            </a:extLst>
          </p:cNvPr>
          <p:cNvSpPr/>
          <p:nvPr/>
        </p:nvSpPr>
        <p:spPr>
          <a:xfrm>
            <a:off x="457200" y="356638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باكستان 🇵🇰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1D725C-DB8E-1ADC-67DF-BBEDC97CD2D4}"/>
              </a:ext>
            </a:extLst>
          </p:cNvPr>
          <p:cNvSpPr txBox="1"/>
          <p:nvPr/>
        </p:nvSpPr>
        <p:spPr>
          <a:xfrm>
            <a:off x="457200" y="411502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7/١٠  |  الانفتاح: 4/١٠  |  التماسك: 5/١٠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D1DA050-097E-14AF-7F90-5C7C4663539A}"/>
              </a:ext>
            </a:extLst>
          </p:cNvPr>
          <p:cNvSpPr/>
          <p:nvPr/>
        </p:nvSpPr>
        <p:spPr>
          <a:xfrm>
            <a:off x="457200" y="4526500"/>
            <a:ext cx="5486400" cy="18943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القوة النووية الإسلامية الوحيدة: ١٧٠ رأس نووي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٢٣٠ مليون — خامس أكبر دولة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محايد رسمياً لكنه حيوي استراتيجياً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90488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سلطنة عُمان 🇴🇲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0488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4/١٠  |  الانفتاح: 7/١٠  |  التماسك: 6/١٠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0488" y="1234440"/>
            <a:ext cx="5486400" cy="20485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الوسيط الصامت — الدبلوماسية كسلاح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مضيق هرمز: تسيطر مع إيران على ضفتيه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الملاذ الأخير للتفاوض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74320"/>
            <a:ext cx="548640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أفغانستان 🇦🇫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22960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2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الطاقة: 8/١٠  |  الانفتاح: 1/١٠  |  التماسك: 6/١٠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234440"/>
            <a:ext cx="5486400" cy="20485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200" b="0">
                <a:solidFill>
                  <a:srgbClr val="2C3E50"/>
                </a:solidFill>
                <a:latin typeface="Amiri"/>
              </a:defRPr>
            </a:pP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مقبرة الإمبراطوريات — هزمت ثلاث إمبراطوريات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٢٠ عاماً + ٢.٣ تريليون $ = انسحاب مهين</a:t>
            </a:r>
            <a:b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sz="1600">
                <a:latin typeface="Amiri" pitchFamily="2" charset="-78"/>
                <a:ea typeface="Amiri" pitchFamily="2" charset="-78"/>
                <a:cs typeface="Amiri" pitchFamily="2" charset="-78"/>
              </a:rPr>
              <a:t>التحذير: فشلت في أفغانستان فكيف تنجح في إيران؟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التوقعات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أربعة سيناريوهات متوقعة بناءً على أدوات نظرية اللعبة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السيناريوهات الأربعة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778240" y="914400"/>
            <a:ext cx="2651760" cy="47548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4800" b="1">
                <a:solidFill>
                  <a:srgbClr val="1B5E2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٢٥٪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800" b="1">
                <a:solidFill>
                  <a:srgbClr val="1B5E2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الحرب المحدودة والتفاوض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الاقتصاد الأمريكي لا يتحمل حرباً طويلة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0" y="914400"/>
            <a:ext cx="2651760" cy="47548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4800" b="1">
                <a:solidFill>
                  <a:srgbClr val="B71C1C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٤٠٪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800" b="1">
                <a:solidFill>
                  <a:srgbClr val="B71C1C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الحرب الإقليمية الشاملة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ستُرسل قوات برية — سلم التصعيد متقدم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08959" y="914400"/>
            <a:ext cx="2651760" cy="47548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48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١٥٪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8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انهيار إيران من الداخل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التنوع العرقي وأزمة المياه واستراتيجية التفتيت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19" y="914400"/>
            <a:ext cx="2651760" cy="4754880"/>
          </a:xfrm>
          <a:prstGeom prst="roundRect">
            <a:avLst/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4800" b="1">
                <a:solidFill>
                  <a:srgbClr val="8E44AD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٢٠٪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800" b="1">
                <a:solidFill>
                  <a:srgbClr val="8E44AD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الانهيار الأمريكي والتحول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مرحلة الإفراط في التمويل — الدين تجاوز ٣٥ تريليون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الخلاصة العملية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ماذا يجب على المسلمين فعله؟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29768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8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من يضع قواعد اللعبة يكسبها دائماً — توقف عن اللعب بقواعد الآخرين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استراتيجيات فردية</a:t>
            </a:r>
          </a:p>
        </p:txBody>
      </p:sp>
      <p:sp>
        <p:nvSpPr>
          <p:cNvPr id="5" name="Oval 4"/>
          <p:cNvSpPr/>
          <p:nvPr/>
        </p:nvSpPr>
        <p:spPr>
          <a:xfrm>
            <a:off x="10515600" y="1234440"/>
            <a:ext cx="320040" cy="3200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09728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تحرير الوعي — الجبهة الأهم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فهم اللعبة وكسر احتكار السردية وبناء وعي مستقل</a:t>
            </a:r>
          </a:p>
        </p:txBody>
      </p:sp>
      <p:sp>
        <p:nvSpPr>
          <p:cNvPr id="7" name="Oval 6"/>
          <p:cNvSpPr/>
          <p:nvPr/>
        </p:nvSpPr>
        <p:spPr>
          <a:xfrm>
            <a:off x="10515600" y="2788920"/>
            <a:ext cx="320040" cy="3200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الإنجاب والأسرة — السلاح الاستراتيجي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الديموغرافيا هي القدر — التغيير الديموغرافي أقوى من أي جيش</a:t>
            </a:r>
          </a:p>
        </p:txBody>
      </p:sp>
      <p:sp>
        <p:nvSpPr>
          <p:cNvPr id="9" name="Oval 8"/>
          <p:cNvSpPr/>
          <p:nvPr/>
        </p:nvSpPr>
        <p:spPr>
          <a:xfrm>
            <a:off x="10515600" y="4343400"/>
            <a:ext cx="320040" cy="3200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20624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بناء القوة الاقتصادية المستقلة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الثروة تُنتج صفات النجاح — شبكات اقتصادية مستقلة عن الدولار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استراتيجيات جماعية</a:t>
            </a:r>
          </a:p>
        </p:txBody>
      </p:sp>
      <p:sp>
        <p:nvSpPr>
          <p:cNvPr id="5" name="Oval 4"/>
          <p:cNvSpPr/>
          <p:nvPr/>
        </p:nvSpPr>
        <p:spPr>
          <a:xfrm>
            <a:off x="10515600" y="123444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09728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بناء التماسك — العصبية الخلدونية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المسجد كمركز مجتمعي + مؤسسات تعليمية + شبكات تكافل</a:t>
            </a:r>
          </a:p>
        </p:txBody>
      </p:sp>
      <p:sp>
        <p:nvSpPr>
          <p:cNvPr id="7" name="Oval 6"/>
          <p:cNvSpPr/>
          <p:nvPr/>
        </p:nvSpPr>
        <p:spPr>
          <a:xfrm>
            <a:off x="10515600" y="278892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الانفتاح الاستراتيجي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التعلم من تجارب الآخرين — الأكثر طاقة وانفتاحاً وتماسكاً ينتصر</a:t>
            </a:r>
          </a:p>
        </p:txBody>
      </p:sp>
      <p:sp>
        <p:nvSpPr>
          <p:cNvPr id="9" name="Oval 8"/>
          <p:cNvSpPr/>
          <p:nvPr/>
        </p:nvSpPr>
        <p:spPr>
          <a:xfrm>
            <a:off x="10515600" y="434340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20624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إيجاد نقطة تقاطع المصالح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القضية الفلسطينية + التجارة البينية + العدو المشترك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استراتيجيات دولية</a:t>
            </a:r>
          </a:p>
        </p:txBody>
      </p:sp>
      <p:sp>
        <p:nvSpPr>
          <p:cNvPr id="5" name="Oval 4"/>
          <p:cNvSpPr/>
          <p:nvPr/>
        </p:nvSpPr>
        <p:spPr>
          <a:xfrm>
            <a:off x="10515600" y="1234440"/>
            <a:ext cx="320040" cy="3200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09728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كتابة قواعد جديدة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نظام مالي بديل + مؤسسات دولية بديلة + منظومة إعلامية مستقلة</a:t>
            </a:r>
          </a:p>
        </p:txBody>
      </p:sp>
      <p:sp>
        <p:nvSpPr>
          <p:cNvPr id="7" name="Oval 6"/>
          <p:cNvSpPr/>
          <p:nvPr/>
        </p:nvSpPr>
        <p:spPr>
          <a:xfrm>
            <a:off x="10515600" y="2788920"/>
            <a:ext cx="320040" cy="3200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التحالفات الاستراتيجية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تركيا + باكستان + إيران + ماليزيا = نووية + صناعية + نفطية + مالية</a:t>
            </a:r>
          </a:p>
        </p:txBody>
      </p:sp>
      <p:sp>
        <p:nvSpPr>
          <p:cNvPr id="9" name="Oval 8"/>
          <p:cNvSpPr/>
          <p:nvPr/>
        </p:nvSpPr>
        <p:spPr>
          <a:xfrm>
            <a:off x="10515600" y="4343400"/>
            <a:ext cx="320040" cy="3200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206240"/>
            <a:ext cx="9326880" cy="1280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استثمار قانون اللاتكافؤ</a:t>
            </a:r>
          </a:p>
          <a:p>
            <a:pPr algn="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مقاومة اقتصادية + ديموغرافية + ثقافية + تقنية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١٠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الخلاصة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القوانين العشرة المستخلصة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القوانين العشرة</a:t>
            </a:r>
          </a:p>
        </p:txBody>
      </p:sp>
      <p:sp>
        <p:nvSpPr>
          <p:cNvPr id="5" name="Oval 4"/>
          <p:cNvSpPr/>
          <p:nvPr/>
        </p:nvSpPr>
        <p:spPr>
          <a:xfrm>
            <a:off x="11219688" y="86868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0488" y="77724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من يضع قواعد اللعبة يكسبها — لا تلعب لعبة غيرك</a:t>
            </a:r>
          </a:p>
        </p:txBody>
      </p:sp>
      <p:sp>
        <p:nvSpPr>
          <p:cNvPr id="7" name="Oval 6"/>
          <p:cNvSpPr/>
          <p:nvPr/>
        </p:nvSpPr>
        <p:spPr>
          <a:xfrm>
            <a:off x="5486400" y="86868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77724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التعاون هو الاستراتيجية العقلانية الأمثل</a:t>
            </a:r>
          </a:p>
        </p:txBody>
      </p:sp>
      <p:sp>
        <p:nvSpPr>
          <p:cNvPr id="9" name="Oval 8"/>
          <p:cNvSpPr/>
          <p:nvPr/>
        </p:nvSpPr>
        <p:spPr>
          <a:xfrm>
            <a:off x="11219688" y="192024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90488" y="182880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 والانفتاح والتماسك أهم من المال والسلاح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0" y="192024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182880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المُستضعف صاحب الأفضلية — كل قوة ثغرة</a:t>
            </a:r>
          </a:p>
        </p:txBody>
      </p:sp>
      <p:sp>
        <p:nvSpPr>
          <p:cNvPr id="13" name="Oval 12"/>
          <p:cNvSpPr/>
          <p:nvPr/>
        </p:nvSpPr>
        <p:spPr>
          <a:xfrm>
            <a:off x="11219688" y="297180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0488" y="288036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السيطرة أهم من التفوق — المرونة تهزم القوة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0" y="297180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288036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الوعي هو العملة الحقيقية</a:t>
            </a:r>
          </a:p>
        </p:txBody>
      </p:sp>
      <p:sp>
        <p:nvSpPr>
          <p:cNvPr id="17" name="Oval 16"/>
          <p:cNvSpPr/>
          <p:nvPr/>
        </p:nvSpPr>
        <p:spPr>
          <a:xfrm>
            <a:off x="11219688" y="4023359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7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90488" y="3931919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الديموغرافيا هي القدر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0" y="4023359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931919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الأنظمة تتشكل عند تقاطع المصالح</a:t>
            </a:r>
          </a:p>
        </p:txBody>
      </p:sp>
      <p:sp>
        <p:nvSpPr>
          <p:cNvPr id="21" name="Oval 20"/>
          <p:cNvSpPr/>
          <p:nvPr/>
        </p:nvSpPr>
        <p:spPr>
          <a:xfrm>
            <a:off x="11219688" y="507492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9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90488" y="498348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الإمبراطوريات لا تعود — الأطراف تهزم المراكز</a:t>
            </a:r>
          </a:p>
        </p:txBody>
      </p:sp>
      <p:sp>
        <p:nvSpPr>
          <p:cNvPr id="23" name="Oval 22"/>
          <p:cNvSpPr/>
          <p:nvPr/>
        </p:nvSpPr>
        <p:spPr>
          <a:xfrm>
            <a:off x="5486400" y="5074920"/>
            <a:ext cx="320040" cy="3200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4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10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4983480"/>
            <a:ext cx="493776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4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النبوءات ذاتية التحقق — اعمل على تحقيق نبوءتك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الإطار النظري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أدوات التحليل المستخدمة — تسع أدوات تحليلية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4200" b="1">
                <a:solidFill>
                  <a:srgbClr val="EDE7D6"/>
                </a:solidFill>
                <a:latin typeface="Amiri"/>
              </a:defRPr>
            </a:pPr>
            <a:r>
              <a:rPr lang="ar-OM" dirty="0">
                <a:latin typeface="Amiri" pitchFamily="2" charset="-78"/>
                <a:ea typeface="Amiri" pitchFamily="2" charset="-78"/>
                <a:cs typeface="Amiri" pitchFamily="2" charset="-78"/>
              </a:rPr>
              <a:t>«من سيكتب القواعد الجديدة</a:t>
            </a:r>
            <a:br>
              <a:rPr lang="ar-OM" dirty="0"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 lang="ar-OM" dirty="0">
                <a:latin typeface="Amiri" pitchFamily="2" charset="-78"/>
                <a:ea typeface="Amiri" pitchFamily="2" charset="-78"/>
                <a:cs typeface="Amiri" pitchFamily="2" charset="-78"/>
              </a:rPr>
              <a:t>سيكسب اللعبة الجديدة»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200" b="0">
                <a:solidFill>
                  <a:srgbClr val="D4A017"/>
                </a:solidFill>
                <a:latin typeface="Amiri"/>
              </a:defRPr>
            </a:pPr>
            <a:r>
              <a:rPr lang="ar-OM" dirty="0">
                <a:latin typeface="Amiri" pitchFamily="2" charset="-78"/>
                <a:ea typeface="Amiri" pitchFamily="2" charset="-78"/>
                <a:cs typeface="Amiri" pitchFamily="2" charset="-78"/>
              </a:rPr>
              <a:t>السؤال الوحيد: هل سيكون المسلمون هم من يكتب هذه القواعد؟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029200"/>
            <a:ext cx="112471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1600" b="0">
                <a:solidFill>
                  <a:srgbClr val="6B6354"/>
                </a:solidFill>
                <a:latin typeface="Amiri"/>
              </a:defRPr>
            </a:pPr>
            <a:r>
              <a:rPr lang="ar-OM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استراتيجي مبني على نظرية اللعبة التطبيقية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الأدوات التحليلية (١)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110727" y="109728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الأركان الثلاثة لأي لعبة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والقواعد والحوافز — كل صراع لعبة لها أركان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61688" y="109728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توازن ناش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التعاون الاستراتيجية العقلانية الأمثل — السعي الفردي يُفضي لأسوأ النتائج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" y="109728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نقطة تقاطع المصالح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الأنظمة تتشكل عند تقاطع المصالح — أي إصلاح خارجها يُرفض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10727" y="365760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المؤشرات الثلاثة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الطاقة والانفتاح والتماسك — تُنبئ بالصعود والانهيار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61688" y="365760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دورة الإمبراطورية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التأسيس ← النخبة ← الدول المتحاربة ← الانهيار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" y="3657600"/>
            <a:ext cx="3474720" cy="2286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0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من يضع القواعد يكسب</a:t>
            </a:r>
          </a:p>
          <a:p>
            <a:pPr algn="ctr" rtl="1">
              <a:defRPr sz="6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4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حين يدعوك أحد للعب لعبته — اللعبة مُصمَّمة لتخسر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الأدوات التحليلية (٢)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110727" y="1371600"/>
            <a:ext cx="347472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2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</a:t>
            </a:r>
          </a:p>
          <a:p>
            <a:pPr algn="ctr" rtl="1">
              <a:defRPr sz="8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5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المُستضعف صاحب الأفضلية — كل ورقة قوة ثغرة</a:t>
            </a:r>
            <a:br>
              <a:rPr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العملة الحقيقية ليست المال بل الوعي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61688" y="1371600"/>
            <a:ext cx="347472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2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قانون التصعيد</a:t>
            </a:r>
          </a:p>
          <a:p>
            <a:pPr algn="ctr" rtl="1">
              <a:defRPr sz="8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5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السيطرة أهم من التفوق — من يملك أكثر الخيارات</a:t>
            </a:r>
            <a:br>
              <a:rPr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ومرونة الاستراتيجيات يكسب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" y="1371600"/>
            <a:ext cx="347472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22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التقاطع الأخروي</a:t>
            </a:r>
          </a:p>
          <a:p>
            <a:pPr algn="ctr" rtl="1">
              <a:defRPr sz="800" b="0">
                <a:solidFill>
                  <a:srgbClr val="2C3E50"/>
                </a:solidFill>
                <a:latin typeface="Amiri"/>
              </a:defRPr>
            </a:pPr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defRPr sz="15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حين تتقاطع نبوءات متعددة من تقاليد مختلفة</a:t>
            </a:r>
            <a:br>
              <a:rPr>
                <a:latin typeface="Amiri" pitchFamily="2" charset="-78"/>
                <a:ea typeface="Amiri" pitchFamily="2" charset="-78"/>
                <a:cs typeface="Amiri" pitchFamily="2" charset="-78"/>
              </a:rPr>
            </a:b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في نقطة واحدة — النبوءة ذاتية التحقق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71600" y="4754880"/>
            <a:ext cx="94183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>
              <a:defRPr sz="1800" b="0">
                <a:solidFill>
                  <a:srgbClr val="EDE7D6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هذه الأدوات أطر عملية أثبتت قدرتها على تفسير الماضي والتنبؤ بالمستقبل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الظاهريون والحقيقيون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من يلعب فعلاً؟ وما دوافعه الحقيقية؟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— الدور الظاهري مقابل الدافع الحقيقي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845197"/>
              </p:ext>
            </p:extLst>
          </p:nvPr>
        </p:nvGraphicFramePr>
        <p:xfrm>
          <a:off x="914400" y="1097280"/>
          <a:ext cx="10332720" cy="457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 rtl="1">
                        <a:defRPr sz="16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اللاعب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6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الدور الظاهري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600" b="1">
                          <a:solidFill>
                            <a:srgbClr val="FFFFFF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الدافع الحقيقي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الولايات</a:t>
                      </a:r>
                      <a:r>
                        <a:rPr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المتحدة</a:t>
                      </a:r>
                      <a:endParaRPr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حماية الأمن العالمي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الحفاظ على هيمنة الدولار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إسرائيل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الدفاع عن النفس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إسرائيل الكبرى وبناء الهيكل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إيران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الدفاع عن السيادة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قيادة محور المقاومة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السعودية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حماية أمن الخليج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البقاء عبر التحالف الأمريكي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روسيا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الوساطة والتوازن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إضعاف أمريكا واستنزافها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الصين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الحياد والتجارة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حماية النفط وإضعاف الدولار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1">
                        <a:defRPr sz="1400" b="1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تركيا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عضو الناتو والوسيط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 b="0">
                          <a:solidFill>
                            <a:srgbClr val="2C3E50"/>
                          </a:solidFill>
                          <a:latin typeface="Amiri"/>
                        </a:defRPr>
                      </a:pPr>
                      <a:r>
                        <a:rPr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إحياء</a:t>
                      </a:r>
                      <a:r>
                        <a:rPr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النفوذ</a:t>
                      </a:r>
                      <a:r>
                        <a:rPr dirty="0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dirty="0" err="1"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العثماني</a:t>
                      </a:r>
                      <a:endParaRPr dirty="0"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8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ترتيب القوة — من يتحكم بقواعد اللعبة؟</a:t>
            </a:r>
          </a:p>
        </p:txBody>
      </p:sp>
      <p:sp>
        <p:nvSpPr>
          <p:cNvPr id="5" name="Oval 4"/>
          <p:cNvSpPr/>
          <p:nvPr/>
        </p:nvSpPr>
        <p:spPr>
          <a:xfrm>
            <a:off x="10241280" y="1280160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8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188720"/>
            <a:ext cx="89611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A4A2A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واضعو القواعد</a:t>
            </a:r>
          </a:p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 — تضع قواعد النظام المالي والعسكري</a:t>
            </a:r>
          </a:p>
        </p:txBody>
      </p:sp>
      <p:sp>
        <p:nvSpPr>
          <p:cNvPr id="7" name="Oval 6"/>
          <p:cNvSpPr/>
          <p:nvPr/>
        </p:nvSpPr>
        <p:spPr>
          <a:xfrm>
            <a:off x="10241280" y="2331720"/>
            <a:ext cx="411480" cy="41148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8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240280"/>
            <a:ext cx="89611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1B5E2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المؤثرون</a:t>
            </a:r>
          </a:p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إسرائيل (تأثير غير متناسب) — روسيا والصين (قوى موازنة)</a:t>
            </a:r>
          </a:p>
        </p:txBody>
      </p:sp>
      <p:sp>
        <p:nvSpPr>
          <p:cNvPr id="9" name="Oval 8"/>
          <p:cNvSpPr/>
          <p:nvPr/>
        </p:nvSpPr>
        <p:spPr>
          <a:xfrm>
            <a:off x="10241280" y="3383280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8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291840"/>
            <a:ext cx="89611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B8860B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التابعون</a:t>
            </a:r>
          </a:p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السعودية والإمارات ومصر والأردن — يلعبون بقواعد أمريكية</a:t>
            </a:r>
          </a:p>
        </p:txBody>
      </p:sp>
      <p:sp>
        <p:nvSpPr>
          <p:cNvPr id="11" name="Oval 10"/>
          <p:cNvSpPr/>
          <p:nvPr/>
        </p:nvSpPr>
        <p:spPr>
          <a:xfrm>
            <a:off x="10241280" y="4434839"/>
            <a:ext cx="411480" cy="41148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8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343399"/>
            <a:ext cx="89611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8B250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المتمردون</a:t>
            </a:r>
          </a:p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إيران وحزب الله والحوثيون وحماس — يرفضون القواعد</a:t>
            </a:r>
          </a:p>
        </p:txBody>
      </p:sp>
      <p:sp>
        <p:nvSpPr>
          <p:cNvPr id="13" name="Oval 12"/>
          <p:cNvSpPr/>
          <p:nvPr/>
        </p:nvSpPr>
        <p:spPr>
          <a:xfrm>
            <a:off x="10241280" y="5486400"/>
            <a:ext cx="411480" cy="411480"/>
          </a:xfrm>
          <a:prstGeom prst="ellipse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 sz="1800" b="1">
                <a:solidFill>
                  <a:srgbClr val="FFFFFF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5394960"/>
            <a:ext cx="89611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>
              <a:defRPr sz="1800" b="1">
                <a:solidFill>
                  <a:srgbClr val="95A5A6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المتأثرون بلا تأثير</a:t>
            </a:r>
          </a:p>
          <a:p>
            <a:pPr algn="r" rtl="1">
              <a:defRPr sz="13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الشعوب الإسلامية — يتحملون النتائج دون صنع القرار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9600" b="1">
                <a:solidFill>
                  <a:srgbClr val="2E7D32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2000" b="0">
                <a:solidFill>
                  <a:srgbClr val="6B6354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تحليل توازن ناش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 sz="3600" b="1">
                <a:solidFill>
                  <a:srgbClr val="2C3E50"/>
                </a:solidFill>
                <a:latin typeface="Amiri"/>
              </a:defRPr>
            </a:pPr>
            <a:r>
              <a:rPr>
                <a:latin typeface="Amiri" pitchFamily="2" charset="-78"/>
                <a:ea typeface="Amiri" pitchFamily="2" charset="-78"/>
                <a:cs typeface="Amiri" pitchFamily="2" charset="-78"/>
              </a:rPr>
              <a:t>مصفوفات المكاسب والخسائر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1609</Words>
  <Application>Microsoft Macintosh PowerPoint</Application>
  <PresentationFormat>Widescreen</PresentationFormat>
  <Paragraphs>309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2026-03-14T13:05:57Z</dcterms:modified>
  <cp:category/>
</cp:coreProperties>
</file>